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oud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13-01-15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hyperlink" Target="https://www.youtube.com/watch?v=DfPeprQ7oG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Quantum-wereld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Tastbare experimenten leggen de wonderlijke wereld van de fysica bloot!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294587" y="3497128"/>
            <a:ext cx="452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</a:rPr>
              <a:t>Meten is…</a:t>
            </a:r>
          </a:p>
          <a:p>
            <a:pPr algn="r"/>
            <a:r>
              <a:rPr lang="nl-NL" dirty="0" smtClean="0">
                <a:solidFill>
                  <a:srgbClr val="FFFFFF"/>
                </a:solidFill>
              </a:rPr>
              <a:t>het niet meer zo zeker weten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1" y="280718"/>
            <a:ext cx="2618025" cy="6416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46127" y="6258948"/>
            <a:ext cx="231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/>
              <a:t>Robbie </a:t>
            </a:r>
            <a:r>
              <a:rPr lang="nl-NL" dirty="0" smtClean="0"/>
              <a:t>Rens </a:t>
            </a:r>
            <a:r>
              <a:rPr lang="nl-NL" dirty="0" err="1" smtClean="0"/>
              <a:t>M.Sc</a:t>
            </a:r>
            <a:r>
              <a:rPr lang="nl-NL" dirty="0" smtClean="0"/>
              <a:t>.</a:t>
            </a:r>
            <a:endParaRPr lang="nl-NL" dirty="0" smtClean="0"/>
          </a:p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34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http://www.uni-ulm.de/fileadmin/website_uni_ulm/nawi.inst.251/Didactics/quantenchemie/grafik/8-eWelle/E-Ro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042" y="3122867"/>
            <a:ext cx="5011851" cy="312427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De proef van </a:t>
            </a:r>
            <a:r>
              <a:rPr lang="nl-NL" sz="2800" dirty="0" err="1"/>
              <a:t>Davisson</a:t>
            </a:r>
            <a:r>
              <a:rPr lang="nl-NL" sz="2800" dirty="0"/>
              <a:t> en </a:t>
            </a:r>
            <a:r>
              <a:rPr lang="nl-NL" sz="2800" dirty="0" err="1"/>
              <a:t>Germer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Elektronen op een atoom rooster afschieten</a:t>
            </a:r>
          </a:p>
          <a:p>
            <a:r>
              <a:rPr lang="nl-NL" dirty="0" smtClean="0"/>
              <a:t>Welk resultaat verwachten we hier ?</a:t>
            </a:r>
          </a:p>
          <a:p>
            <a:endParaRPr lang="nl-NL" dirty="0"/>
          </a:p>
          <a:p>
            <a:r>
              <a:rPr lang="nl-NL" dirty="0" smtClean="0"/>
              <a:t>Ook elektronen vertonen</a:t>
            </a:r>
            <a:br>
              <a:rPr lang="nl-NL" dirty="0" smtClean="0"/>
            </a:br>
            <a:r>
              <a:rPr lang="nl-NL" dirty="0" smtClean="0"/>
              <a:t>een duaal karakter!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Ieder object heeft een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Broglie</a:t>
            </a:r>
            <a:r>
              <a:rPr lang="nl-NL" dirty="0"/>
              <a:t> </a:t>
            </a:r>
            <a:r>
              <a:rPr lang="nl-NL" dirty="0" smtClean="0"/>
              <a:t>golflengte:</a:t>
            </a:r>
          </a:p>
          <a:p>
            <a:endParaRPr lang="nl-NL" dirty="0" smtClean="0"/>
          </a:p>
        </p:txBody>
      </p:sp>
      <p:pic>
        <p:nvPicPr>
          <p:cNvPr id="6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  <p:pic>
        <p:nvPicPr>
          <p:cNvPr id="8" name="Afbeelding 7" descr="fe87e1c8f0f6a6378248fd63d8e376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897471"/>
            <a:ext cx="318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Afstand tussen atomen meten!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Versnel </a:t>
            </a:r>
            <a:r>
              <a:rPr lang="nl-NL" dirty="0"/>
              <a:t>spanning 300 </a:t>
            </a:r>
            <a:r>
              <a:rPr lang="nl-NL" dirty="0" smtClean="0"/>
              <a:t>V geeft elektronen snelheid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</a:t>
            </a:r>
            <a:r>
              <a:rPr lang="nl-NL" baseline="30000" dirty="0" smtClean="0"/>
              <a:t>1</a:t>
            </a:r>
            <a:r>
              <a:rPr lang="nl-NL" dirty="0" smtClean="0"/>
              <a:t>/</a:t>
            </a:r>
            <a:r>
              <a:rPr lang="nl-NL" baseline="-25000" dirty="0" smtClean="0"/>
              <a:t>2 </a:t>
            </a:r>
            <a:r>
              <a:rPr lang="nl-NL" dirty="0" smtClean="0"/>
              <a:t>mv</a:t>
            </a:r>
            <a:r>
              <a:rPr lang="nl-NL" baseline="30000" dirty="0" smtClean="0"/>
              <a:t>2 </a:t>
            </a:r>
            <a:r>
              <a:rPr lang="nl-NL" dirty="0" smtClean="0"/>
              <a:t>=</a:t>
            </a:r>
            <a:r>
              <a:rPr lang="nl-NL" dirty="0" err="1" smtClean="0"/>
              <a:t>q.V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	 d </a:t>
            </a:r>
            <a:r>
              <a:rPr lang="nl-NL" dirty="0" err="1" smtClean="0"/>
              <a:t>sin</a:t>
            </a:r>
            <a:r>
              <a:rPr lang="nl-NL" dirty="0" smtClean="0"/>
              <a:t>(α) = </a:t>
            </a:r>
            <a:r>
              <a:rPr lang="nl-NL" dirty="0" err="1" smtClean="0"/>
              <a:t>λ</a:t>
            </a:r>
            <a:r>
              <a:rPr lang="nl-NL" dirty="0" smtClean="0"/>
              <a:t> </a:t>
            </a:r>
          </a:p>
          <a:p>
            <a:endParaRPr lang="nl-NL" baseline="-25000" dirty="0" smtClean="0"/>
          </a:p>
        </p:txBody>
      </p:sp>
      <p:grpSp>
        <p:nvGrpSpPr>
          <p:cNvPr id="4" name="Groeperen 3"/>
          <p:cNvGrpSpPr/>
          <p:nvPr/>
        </p:nvGrpSpPr>
        <p:grpSpPr>
          <a:xfrm>
            <a:off x="5326483" y="3446996"/>
            <a:ext cx="3074851" cy="2764053"/>
            <a:chOff x="515244" y="592971"/>
            <a:chExt cx="4764299" cy="4195283"/>
          </a:xfrm>
        </p:grpSpPr>
        <p:grpSp>
          <p:nvGrpSpPr>
            <p:cNvPr id="5" name="Groeperen 4"/>
            <p:cNvGrpSpPr/>
            <p:nvPr/>
          </p:nvGrpSpPr>
          <p:grpSpPr>
            <a:xfrm>
              <a:off x="515244" y="1823977"/>
              <a:ext cx="1593923" cy="1746229"/>
              <a:chOff x="816400" y="673814"/>
              <a:chExt cx="1160362" cy="1746229"/>
            </a:xfrm>
          </p:grpSpPr>
          <p:cxnSp>
            <p:nvCxnSpPr>
              <p:cNvPr id="48" name="Rechte verbindingslijn 47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eperen 5"/>
            <p:cNvGrpSpPr/>
            <p:nvPr/>
          </p:nvGrpSpPr>
          <p:grpSpPr>
            <a:xfrm>
              <a:off x="2104903" y="1811019"/>
              <a:ext cx="1593923" cy="1746229"/>
              <a:chOff x="816400" y="673814"/>
              <a:chExt cx="1160362" cy="1746229"/>
            </a:xfrm>
          </p:grpSpPr>
          <p:cxnSp>
            <p:nvCxnSpPr>
              <p:cNvPr id="42" name="Rechte verbindingslijn 41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eperen 6"/>
            <p:cNvGrpSpPr/>
            <p:nvPr/>
          </p:nvGrpSpPr>
          <p:grpSpPr>
            <a:xfrm>
              <a:off x="1325041" y="3042025"/>
              <a:ext cx="1593923" cy="1746229"/>
              <a:chOff x="816400" y="673814"/>
              <a:chExt cx="1160362" cy="1746229"/>
            </a:xfrm>
          </p:grpSpPr>
          <p:cxnSp>
            <p:nvCxnSpPr>
              <p:cNvPr id="36" name="Rechte verbindingslijn 35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eperen 7"/>
            <p:cNvGrpSpPr/>
            <p:nvPr/>
          </p:nvGrpSpPr>
          <p:grpSpPr>
            <a:xfrm>
              <a:off x="2918964" y="3029067"/>
              <a:ext cx="1593923" cy="1746229"/>
              <a:chOff x="816400" y="673814"/>
              <a:chExt cx="1160362" cy="1746229"/>
            </a:xfrm>
          </p:grpSpPr>
          <p:cxnSp>
            <p:nvCxnSpPr>
              <p:cNvPr id="30" name="Rechte verbindingslijn 29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eperen 8"/>
            <p:cNvGrpSpPr/>
            <p:nvPr/>
          </p:nvGrpSpPr>
          <p:grpSpPr>
            <a:xfrm>
              <a:off x="2875823" y="592971"/>
              <a:ext cx="1593923" cy="1746229"/>
              <a:chOff x="816400" y="673814"/>
              <a:chExt cx="1160362" cy="1746229"/>
            </a:xfrm>
          </p:grpSpPr>
          <p:cxnSp>
            <p:nvCxnSpPr>
              <p:cNvPr id="24" name="Rechte verbindingslijn 23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eren 9"/>
            <p:cNvGrpSpPr/>
            <p:nvPr/>
          </p:nvGrpSpPr>
          <p:grpSpPr>
            <a:xfrm>
              <a:off x="1286164" y="592971"/>
              <a:ext cx="1593923" cy="1746229"/>
              <a:chOff x="816400" y="673814"/>
              <a:chExt cx="1160362" cy="1746229"/>
            </a:xfrm>
          </p:grpSpPr>
          <p:cxnSp>
            <p:nvCxnSpPr>
              <p:cNvPr id="18" name="Rechte verbindingslijn 17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 flipH="1" flipV="1">
                <a:off x="1377622" y="673814"/>
                <a:ext cx="59914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eren 10"/>
            <p:cNvGrpSpPr/>
            <p:nvPr/>
          </p:nvGrpSpPr>
          <p:grpSpPr>
            <a:xfrm>
              <a:off x="3685620" y="1811019"/>
              <a:ext cx="1593923" cy="1746229"/>
              <a:chOff x="816400" y="673814"/>
              <a:chExt cx="1160362" cy="1746229"/>
            </a:xfrm>
          </p:grpSpPr>
          <p:cxnSp>
            <p:nvCxnSpPr>
              <p:cNvPr id="12" name="Rechte verbindingslijn 11"/>
              <p:cNvCxnSpPr/>
              <p:nvPr/>
            </p:nvCxnSpPr>
            <p:spPr>
              <a:xfrm flipV="1">
                <a:off x="816400" y="673814"/>
                <a:ext cx="555200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 flipH="1" flipV="1">
                <a:off x="1377623" y="673814"/>
                <a:ext cx="599139" cy="5312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816400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>
                <a:off x="1973658" y="1205090"/>
                <a:ext cx="0" cy="6738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/>
            </p:nvCxnSpPr>
            <p:spPr>
              <a:xfrm>
                <a:off x="816400" y="1878904"/>
                <a:ext cx="555200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/>
            </p:nvCxnSpPr>
            <p:spPr>
              <a:xfrm flipV="1">
                <a:off x="1377623" y="1878904"/>
                <a:ext cx="596035" cy="5411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kstvak 53"/>
          <p:cNvSpPr txBox="1"/>
          <p:nvPr/>
        </p:nvSpPr>
        <p:spPr>
          <a:xfrm>
            <a:off x="5810244" y="5984101"/>
            <a:ext cx="4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</a:t>
            </a:r>
            <a:r>
              <a:rPr lang="nl-NL" baseline="-25000" dirty="0" smtClean="0"/>
              <a:t>1</a:t>
            </a:r>
            <a:endParaRPr lang="nl-NL" dirty="0"/>
          </a:p>
        </p:txBody>
      </p:sp>
      <p:sp>
        <p:nvSpPr>
          <p:cNvPr id="55" name="Tekstvak 54"/>
          <p:cNvSpPr txBox="1"/>
          <p:nvPr/>
        </p:nvSpPr>
        <p:spPr>
          <a:xfrm>
            <a:off x="5946532" y="5400003"/>
            <a:ext cx="4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</a:t>
            </a:r>
            <a:r>
              <a:rPr lang="nl-NL" baseline="-25000" dirty="0" smtClean="0"/>
              <a:t>2</a:t>
            </a:r>
            <a:endParaRPr lang="nl-NL" dirty="0"/>
          </a:p>
        </p:txBody>
      </p:sp>
      <p:cxnSp>
        <p:nvCxnSpPr>
          <p:cNvPr id="57" name="Rechte verbindingslijn 56"/>
          <p:cNvCxnSpPr/>
          <p:nvPr/>
        </p:nvCxnSpPr>
        <p:spPr>
          <a:xfrm>
            <a:off x="6352440" y="5060550"/>
            <a:ext cx="2752" cy="1150499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eperen 63"/>
          <p:cNvGrpSpPr/>
          <p:nvPr/>
        </p:nvGrpSpPr>
        <p:grpSpPr>
          <a:xfrm flipH="1">
            <a:off x="2098873" y="4936983"/>
            <a:ext cx="285531" cy="393269"/>
            <a:chOff x="1072917" y="4160639"/>
            <a:chExt cx="1025957" cy="1169613"/>
          </a:xfrm>
        </p:grpSpPr>
        <p:cxnSp>
          <p:nvCxnSpPr>
            <p:cNvPr id="58" name="Rechte verbindingslijn 57"/>
            <p:cNvCxnSpPr/>
            <p:nvPr/>
          </p:nvCxnSpPr>
          <p:spPr>
            <a:xfrm flipV="1">
              <a:off x="1072917" y="4177714"/>
              <a:ext cx="492208" cy="350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/>
            <p:cNvCxnSpPr/>
            <p:nvPr/>
          </p:nvCxnSpPr>
          <p:spPr>
            <a:xfrm>
              <a:off x="1072917" y="4527744"/>
              <a:ext cx="0" cy="443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/>
          </p:nvCxnSpPr>
          <p:spPr>
            <a:xfrm>
              <a:off x="1072917" y="4971685"/>
              <a:ext cx="492208" cy="356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/>
          </p:nvCxnSpPr>
          <p:spPr>
            <a:xfrm>
              <a:off x="2098874" y="4519206"/>
              <a:ext cx="0" cy="443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flipV="1">
              <a:off x="1595555" y="4980222"/>
              <a:ext cx="492208" cy="350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>
              <a:off x="1570464" y="4160639"/>
              <a:ext cx="492208" cy="356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eperen 64"/>
          <p:cNvGrpSpPr/>
          <p:nvPr/>
        </p:nvGrpSpPr>
        <p:grpSpPr>
          <a:xfrm flipH="1">
            <a:off x="2394038" y="4947686"/>
            <a:ext cx="285531" cy="393269"/>
            <a:chOff x="1072917" y="4160639"/>
            <a:chExt cx="1025957" cy="1169613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1072917" y="4177714"/>
              <a:ext cx="492208" cy="350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>
              <a:off x="1072917" y="4527744"/>
              <a:ext cx="0" cy="443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/>
            <p:cNvCxnSpPr/>
            <p:nvPr/>
          </p:nvCxnSpPr>
          <p:spPr>
            <a:xfrm>
              <a:off x="1072917" y="4971685"/>
              <a:ext cx="492208" cy="356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>
              <a:off x="2098874" y="4519206"/>
              <a:ext cx="0" cy="443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flipV="1">
              <a:off x="1595555" y="4980222"/>
              <a:ext cx="492208" cy="350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>
              <a:off x="1570464" y="4160639"/>
              <a:ext cx="492208" cy="356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Afbeelding 2" descr="http://www.uni-ulm.de/fileadmin/website_uni_ulm/nawi.inst.251/Didactics/quantenchemie/grafik/8-eWelle/E-Ro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41" y="3929581"/>
            <a:ext cx="3295792" cy="2054520"/>
          </a:xfrm>
          <a:prstGeom prst="rect">
            <a:avLst/>
          </a:prstGeom>
          <a:noFill/>
        </p:spPr>
      </p:pic>
      <p:cxnSp>
        <p:nvCxnSpPr>
          <p:cNvPr id="75" name="Rechte verbindingslijn 74"/>
          <p:cNvCxnSpPr/>
          <p:nvPr/>
        </p:nvCxnSpPr>
        <p:spPr>
          <a:xfrm>
            <a:off x="2542584" y="4936983"/>
            <a:ext cx="1461662" cy="31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kstvak 75"/>
          <p:cNvSpPr txBox="1"/>
          <p:nvPr/>
        </p:nvSpPr>
        <p:spPr>
          <a:xfrm>
            <a:off x="3123053" y="4910526"/>
            <a:ext cx="23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</a:t>
            </a:r>
          </a:p>
        </p:txBody>
      </p:sp>
      <p:cxnSp>
        <p:nvCxnSpPr>
          <p:cNvPr id="77" name="Rechte verbindingslijn 76"/>
          <p:cNvCxnSpPr/>
          <p:nvPr/>
        </p:nvCxnSpPr>
        <p:spPr>
          <a:xfrm flipV="1">
            <a:off x="4004246" y="4529410"/>
            <a:ext cx="0" cy="449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kstvak 78"/>
          <p:cNvSpPr txBox="1"/>
          <p:nvPr/>
        </p:nvSpPr>
        <p:spPr>
          <a:xfrm>
            <a:off x="4048587" y="45345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x</a:t>
            </a:r>
            <a:endParaRPr lang="nl-NL" dirty="0" smtClean="0"/>
          </a:p>
        </p:txBody>
      </p:sp>
      <p:cxnSp>
        <p:nvCxnSpPr>
          <p:cNvPr id="84" name="Rechte verbindingslijn 83"/>
          <p:cNvCxnSpPr/>
          <p:nvPr/>
        </p:nvCxnSpPr>
        <p:spPr>
          <a:xfrm flipV="1">
            <a:off x="2541098" y="4547476"/>
            <a:ext cx="1463148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kstvak 84"/>
          <p:cNvSpPr txBox="1"/>
          <p:nvPr/>
        </p:nvSpPr>
        <p:spPr>
          <a:xfrm>
            <a:off x="2975337" y="46400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α</a:t>
            </a:r>
            <a:endParaRPr lang="nl-NL" dirty="0"/>
          </a:p>
        </p:txBody>
      </p:sp>
      <p:pic>
        <p:nvPicPr>
          <p:cNvPr id="86" name="Afbeelding 85" descr="fe87e1c8f0f6a6378248fd63d8e376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0"/>
          <a:stretch/>
        </p:blipFill>
        <p:spPr>
          <a:xfrm>
            <a:off x="3656948" y="3136104"/>
            <a:ext cx="691721" cy="647700"/>
          </a:xfrm>
          <a:prstGeom prst="rect">
            <a:avLst/>
          </a:prstGeom>
        </p:spPr>
      </p:pic>
      <p:pic>
        <p:nvPicPr>
          <p:cNvPr id="87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Deeltje in een doos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209800"/>
            <a:ext cx="7745674" cy="3916363"/>
          </a:xfrm>
        </p:spPr>
        <p:txBody>
          <a:bodyPr/>
          <a:lstStyle/>
          <a:p>
            <a:r>
              <a:rPr lang="nl-NL" dirty="0" smtClean="0"/>
              <a:t>Quantum </a:t>
            </a:r>
            <a:r>
              <a:rPr lang="nl-NL" dirty="0" err="1" smtClean="0"/>
              <a:t>dots</a:t>
            </a:r>
            <a:r>
              <a:rPr lang="nl-NL" dirty="0" smtClean="0"/>
              <a:t> zijn doosjes op nanoschaal</a:t>
            </a:r>
          </a:p>
          <a:p>
            <a:r>
              <a:rPr lang="nl-NL" dirty="0" smtClean="0"/>
              <a:t>Vrij elektronen raken </a:t>
            </a:r>
            <a:r>
              <a:rPr lang="nl-NL" dirty="0" err="1" smtClean="0"/>
              <a:t>gedelokaliseerd</a:t>
            </a:r>
            <a:r>
              <a:rPr lang="nl-NL" dirty="0" smtClean="0"/>
              <a:t>, ze zijn dan golven</a:t>
            </a:r>
          </a:p>
          <a:p>
            <a:r>
              <a:rPr lang="nl-NL" dirty="0" smtClean="0"/>
              <a:t>Dit geeft verschillende energie niveaus</a:t>
            </a:r>
          </a:p>
          <a:p>
            <a:r>
              <a:rPr lang="nl-NL" dirty="0" smtClean="0"/>
              <a:t>Elektronen kunnen geëxciteerd worden door </a:t>
            </a:r>
            <a:r>
              <a:rPr lang="nl-NL" dirty="0" err="1" smtClean="0"/>
              <a:t>photonen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71" y="4251246"/>
            <a:ext cx="4965734" cy="2463004"/>
          </a:xfrm>
          <a:prstGeom prst="rect">
            <a:avLst/>
          </a:prstGeom>
        </p:spPr>
      </p:pic>
      <p:pic>
        <p:nvPicPr>
          <p:cNvPr id="6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Het begin van een nieuwe theorie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209800"/>
            <a:ext cx="6851522" cy="3916363"/>
          </a:xfrm>
        </p:spPr>
        <p:txBody>
          <a:bodyPr/>
          <a:lstStyle/>
          <a:p>
            <a:r>
              <a:rPr lang="nl-NL" dirty="0" smtClean="0"/>
              <a:t>De proeven uit dit college luiden een nieuw tijdperk in de natuurkunde in</a:t>
            </a:r>
          </a:p>
          <a:p>
            <a:r>
              <a:rPr lang="nl-NL" dirty="0" smtClean="0"/>
              <a:t>Bestaande ideeën over de natuur lijken niet van toepassing op de kleinste schaal</a:t>
            </a:r>
          </a:p>
          <a:p>
            <a:r>
              <a:rPr lang="nl-NL" dirty="0" smtClean="0"/>
              <a:t>In het bijzonder de dualiteit van deeltjes en golven</a:t>
            </a:r>
            <a:endParaRPr lang="nl-NL" dirty="0"/>
          </a:p>
        </p:txBody>
      </p:sp>
      <p:pic>
        <p:nvPicPr>
          <p:cNvPr id="6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082682">
            <a:off x="457200" y="481391"/>
            <a:ext cx="6508377" cy="1143000"/>
          </a:xfrm>
        </p:spPr>
        <p:txBody>
          <a:bodyPr/>
          <a:lstStyle/>
          <a:p>
            <a:r>
              <a:rPr lang="nl-NL" dirty="0" smtClean="0"/>
              <a:t>Nog veel meer </a:t>
            </a:r>
            <a:r>
              <a:rPr lang="nl-NL" dirty="0" err="1" smtClean="0"/>
              <a:t>quantum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44" y="4302041"/>
            <a:ext cx="2348215" cy="2348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534" y="2073274"/>
            <a:ext cx="1968838" cy="19688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8" y="2073274"/>
            <a:ext cx="2543858" cy="25811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830" y="4654450"/>
            <a:ext cx="3771900" cy="2159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308825" y="4654450"/>
            <a:ext cx="868234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547" y="2557784"/>
            <a:ext cx="2775807" cy="3488514"/>
          </a:xfrm>
          <a:prstGeom prst="rect">
            <a:avLst/>
          </a:prstGeom>
        </p:spPr>
      </p:pic>
      <p:sp>
        <p:nvSpPr>
          <p:cNvPr id="10" name="Rechthoek 9">
            <a:hlinkClick r:id="rId7"/>
          </p:cNvPr>
          <p:cNvSpPr/>
          <p:nvPr/>
        </p:nvSpPr>
        <p:spPr>
          <a:xfrm>
            <a:off x="5530337" y="6444118"/>
            <a:ext cx="343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Tijd over? Dr. Quantum!</a:t>
            </a:r>
          </a:p>
        </p:txBody>
      </p:sp>
    </p:spTree>
    <p:extLst>
      <p:ext uri="{BB962C8B-B14F-4D97-AF65-F5344CB8AC3E}">
        <p14:creationId xmlns:p14="http://schemas.microsoft.com/office/powerpoint/2010/main" val="30610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Quantum-wereld in 6 experimenten</a:t>
            </a:r>
            <a:endParaRPr lang="nl-NL" sz="2800" dirty="0"/>
          </a:p>
        </p:txBody>
      </p:sp>
      <p:sp>
        <p:nvSpPr>
          <p:cNvPr id="4" name="Ondertitel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0618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4400" dirty="0" smtClean="0">
                <a:solidFill>
                  <a:schemeClr val="tx1"/>
                </a:solidFill>
              </a:rPr>
              <a:t>Experimenten</a:t>
            </a:r>
            <a:endParaRPr lang="nl-NL" dirty="0">
              <a:solidFill>
                <a:srgbClr val="002060"/>
              </a:solidFill>
            </a:endParaRPr>
          </a:p>
          <a:p>
            <a:pPr algn="l"/>
            <a:r>
              <a:rPr lang="nl-NL" sz="3600" b="1" dirty="0" smtClean="0">
                <a:solidFill>
                  <a:srgbClr val="002060"/>
                </a:solidFill>
              </a:rPr>
              <a:t>1. Quantum rond 1900</a:t>
            </a:r>
          </a:p>
          <a:p>
            <a:pPr lvl="1"/>
            <a:r>
              <a:rPr lang="nl-NL" sz="3600" dirty="0" smtClean="0">
                <a:solidFill>
                  <a:srgbClr val="002060"/>
                </a:solidFill>
              </a:rPr>
              <a:t>Foto-elektrisch effect</a:t>
            </a: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Bepaling constante van Planck: h</a:t>
            </a:r>
          </a:p>
          <a:p>
            <a:pPr algn="l"/>
            <a:r>
              <a:rPr lang="nl-NL" sz="3600" b="1" dirty="0" smtClean="0">
                <a:solidFill>
                  <a:srgbClr val="002060"/>
                </a:solidFill>
              </a:rPr>
              <a:t>2. </a:t>
            </a:r>
            <a:r>
              <a:rPr lang="nl-NL" sz="3600" b="1" dirty="0">
                <a:solidFill>
                  <a:srgbClr val="002060"/>
                </a:solidFill>
              </a:rPr>
              <a:t>Tralie-</a:t>
            </a:r>
            <a:r>
              <a:rPr lang="nl-NL" sz="3600" b="1" dirty="0" smtClean="0">
                <a:solidFill>
                  <a:srgbClr val="002060"/>
                </a:solidFill>
              </a:rPr>
              <a:t>experiment</a:t>
            </a: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Bepaling </a:t>
            </a:r>
            <a:r>
              <a:rPr lang="nl-NL" sz="3700" dirty="0">
                <a:solidFill>
                  <a:srgbClr val="002060"/>
                </a:solidFill>
              </a:rPr>
              <a:t>golflengte  </a:t>
            </a:r>
            <a:r>
              <a:rPr lang="el-GR" sz="3700" dirty="0" smtClean="0">
                <a:solidFill>
                  <a:srgbClr val="002060"/>
                </a:solidFill>
              </a:rPr>
              <a:t>λ</a:t>
            </a:r>
            <a:endParaRPr lang="nl-NL" sz="3700" dirty="0">
              <a:solidFill>
                <a:srgbClr val="002060"/>
              </a:solidFill>
            </a:endParaRPr>
          </a:p>
          <a:p>
            <a:pPr algn="l"/>
            <a:r>
              <a:rPr lang="nl-NL" sz="3600" b="1" dirty="0" smtClean="0">
                <a:solidFill>
                  <a:srgbClr val="002060"/>
                </a:solidFill>
              </a:rPr>
              <a:t>3. Dubbelspleetexperiment</a:t>
            </a: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Proef van Young, bepaling spleetafstand</a:t>
            </a:r>
          </a:p>
          <a:p>
            <a:pPr algn="l"/>
            <a:r>
              <a:rPr lang="nl-NL" sz="3600" b="1" dirty="0" smtClean="0">
                <a:solidFill>
                  <a:srgbClr val="002060"/>
                </a:solidFill>
              </a:rPr>
              <a:t>4. </a:t>
            </a:r>
            <a:r>
              <a:rPr lang="nl-NL" sz="3600" b="1" dirty="0" err="1" smtClean="0">
                <a:solidFill>
                  <a:srgbClr val="002060"/>
                </a:solidFill>
              </a:rPr>
              <a:t>Davisson</a:t>
            </a:r>
            <a:r>
              <a:rPr lang="nl-NL" sz="3600" b="1" dirty="0" smtClean="0">
                <a:solidFill>
                  <a:srgbClr val="002060"/>
                </a:solidFill>
              </a:rPr>
              <a:t> en </a:t>
            </a:r>
            <a:r>
              <a:rPr lang="nl-NL" sz="3600" b="1" dirty="0" err="1" smtClean="0">
                <a:solidFill>
                  <a:srgbClr val="002060"/>
                </a:solidFill>
              </a:rPr>
              <a:t>Germer</a:t>
            </a:r>
            <a:endParaRPr lang="nl-NL" sz="3600" b="1" dirty="0" smtClean="0">
              <a:solidFill>
                <a:srgbClr val="002060"/>
              </a:solidFill>
            </a:endParaRP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Elektron als golf, de </a:t>
            </a:r>
            <a:r>
              <a:rPr lang="nl-NL" sz="3700" dirty="0" err="1" smtClean="0">
                <a:solidFill>
                  <a:srgbClr val="002060"/>
                </a:solidFill>
              </a:rPr>
              <a:t>Broglie</a:t>
            </a:r>
            <a:r>
              <a:rPr lang="nl-NL" sz="3700" dirty="0" smtClean="0">
                <a:solidFill>
                  <a:srgbClr val="002060"/>
                </a:solidFill>
              </a:rPr>
              <a:t>-golflengte	</a:t>
            </a:r>
            <a:endParaRPr lang="nl-NL" sz="3700" dirty="0">
              <a:solidFill>
                <a:srgbClr val="002060"/>
              </a:solidFill>
            </a:endParaRP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Bepaling </a:t>
            </a:r>
            <a:r>
              <a:rPr lang="nl-NL" sz="3700" dirty="0" err="1" smtClean="0">
                <a:solidFill>
                  <a:srgbClr val="002060"/>
                </a:solidFill>
              </a:rPr>
              <a:t>roosterconstantes</a:t>
            </a:r>
            <a:r>
              <a:rPr lang="nl-NL" sz="3700" dirty="0" smtClean="0">
                <a:solidFill>
                  <a:srgbClr val="002060"/>
                </a:solidFill>
              </a:rPr>
              <a:t> amorf koolstof</a:t>
            </a:r>
            <a:endParaRPr lang="en-GB" sz="3700" dirty="0" smtClean="0">
              <a:solidFill>
                <a:srgbClr val="002060"/>
              </a:solidFill>
            </a:endParaRPr>
          </a:p>
          <a:p>
            <a:pPr algn="l"/>
            <a:r>
              <a:rPr lang="nl-NL" sz="3600" b="1" dirty="0" smtClean="0">
                <a:solidFill>
                  <a:srgbClr val="002060"/>
                </a:solidFill>
              </a:rPr>
              <a:t>5. Quantum </a:t>
            </a:r>
            <a:r>
              <a:rPr lang="nl-NL" sz="3600" b="1" dirty="0" err="1" smtClean="0">
                <a:solidFill>
                  <a:srgbClr val="002060"/>
                </a:solidFill>
              </a:rPr>
              <a:t>Dots</a:t>
            </a:r>
            <a:endParaRPr lang="nl-NL" sz="3600" b="1" dirty="0">
              <a:solidFill>
                <a:srgbClr val="002060"/>
              </a:solidFill>
            </a:endParaRPr>
          </a:p>
          <a:p>
            <a:pPr lvl="1"/>
            <a:r>
              <a:rPr lang="nl-NL" sz="3700" dirty="0" smtClean="0">
                <a:solidFill>
                  <a:srgbClr val="002060"/>
                </a:solidFill>
              </a:rPr>
              <a:t>Deeltje in een doos</a:t>
            </a:r>
            <a:endParaRPr lang="en-GB" sz="3700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430" y="2591591"/>
            <a:ext cx="2468538" cy="3513933"/>
          </a:xfrm>
          <a:prstGeom prst="rect">
            <a:avLst/>
          </a:prstGeom>
        </p:spPr>
      </p:pic>
      <p:pic>
        <p:nvPicPr>
          <p:cNvPr id="6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Einstein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4303714" cy="150603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sz="1800" dirty="0" smtClean="0"/>
              <a:t>Werelds bekendste natuurkundige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/>
              <a:t>Nobelprijs voor de natuurkunde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400" dirty="0" smtClean="0"/>
              <a:t>Voor welke bijdrage aan de fysica ontving hij deze prijs? </a:t>
            </a:r>
          </a:p>
          <a:p>
            <a:pPr marL="285750" indent="-285750">
              <a:buFont typeface="Arial"/>
              <a:buChar char="•"/>
            </a:pPr>
            <a:endParaRPr lang="nl-NL" sz="1400" dirty="0"/>
          </a:p>
          <a:p>
            <a:pPr marL="285750" indent="-285750">
              <a:buFont typeface="Arial"/>
              <a:buChar char="•"/>
            </a:pPr>
            <a:endParaRPr lang="nl-NL" sz="1400" dirty="0" smtClean="0"/>
          </a:p>
          <a:p>
            <a:pPr marL="285750" indent="-285750">
              <a:buFont typeface="Arial"/>
              <a:buChar char="•"/>
            </a:pPr>
            <a:endParaRPr lang="nl-NL" sz="1400" dirty="0"/>
          </a:p>
          <a:p>
            <a:pPr marL="285750" indent="-285750">
              <a:buFont typeface="Arial"/>
              <a:buChar char="•"/>
            </a:pPr>
            <a:endParaRPr lang="nl-NL" sz="1400" dirty="0" smtClean="0"/>
          </a:p>
          <a:p>
            <a:endParaRPr lang="nl-NL" sz="14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026" b="18158"/>
          <a:stretch/>
        </p:blipFill>
        <p:spPr>
          <a:xfrm>
            <a:off x="4760913" y="990600"/>
            <a:ext cx="4193566" cy="5611813"/>
          </a:xfrm>
        </p:spPr>
      </p:pic>
      <p:sp>
        <p:nvSpPr>
          <p:cNvPr id="6" name="Tekstvak 5"/>
          <p:cNvSpPr txBox="1"/>
          <p:nvPr/>
        </p:nvSpPr>
        <p:spPr>
          <a:xfrm>
            <a:off x="457199" y="3923067"/>
            <a:ext cx="45033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nl-NL" sz="1400" dirty="0"/>
          </a:p>
          <a:p>
            <a:r>
              <a:rPr lang="nl-NL" b="1" dirty="0"/>
              <a:t>Niet</a:t>
            </a:r>
            <a:r>
              <a:rPr lang="nl-NL" dirty="0"/>
              <a:t> </a:t>
            </a:r>
            <a:r>
              <a:rPr lang="nl-NL" dirty="0" err="1"/>
              <a:t>relativiteits-theory</a:t>
            </a:r>
            <a:r>
              <a:rPr lang="nl-NL" dirty="0"/>
              <a:t>, geen E=mc</a:t>
            </a:r>
            <a:r>
              <a:rPr lang="nl-NL" baseline="30000" dirty="0"/>
              <a:t>2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Maar </a:t>
            </a:r>
            <a:r>
              <a:rPr lang="nl-NL" b="1" dirty="0"/>
              <a:t>het foto-elektrisch </a:t>
            </a:r>
            <a:r>
              <a:rPr lang="nl-NL" b="1" dirty="0" smtClean="0"/>
              <a:t>effect</a:t>
            </a:r>
          </a:p>
          <a:p>
            <a:endParaRPr lang="nl-NL" b="1" baseline="30000" dirty="0" smtClean="0"/>
          </a:p>
          <a:p>
            <a:endParaRPr lang="nl-NL" b="1" baseline="30000" dirty="0"/>
          </a:p>
          <a:p>
            <a:r>
              <a:rPr lang="nl-NL" i="1" dirty="0"/>
              <a:t> "</a:t>
            </a:r>
            <a:r>
              <a:rPr lang="nl-NL" i="1" dirty="0" err="1"/>
              <a:t>for</a:t>
            </a:r>
            <a:r>
              <a:rPr lang="nl-NL" i="1" dirty="0"/>
              <a:t> his services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Theoretical</a:t>
            </a:r>
            <a:r>
              <a:rPr lang="nl-NL" i="1" dirty="0"/>
              <a:t> </a:t>
            </a:r>
            <a:r>
              <a:rPr lang="nl-NL" i="1" dirty="0" err="1"/>
              <a:t>Physics</a:t>
            </a:r>
            <a:r>
              <a:rPr lang="nl-NL" i="1" dirty="0"/>
              <a:t>,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especially</a:t>
            </a:r>
            <a:r>
              <a:rPr lang="nl-NL" i="1" dirty="0"/>
              <a:t> </a:t>
            </a:r>
            <a:r>
              <a:rPr lang="nl-NL" i="1" dirty="0" err="1"/>
              <a:t>for</a:t>
            </a:r>
            <a:r>
              <a:rPr lang="nl-NL" i="1" dirty="0"/>
              <a:t> his </a:t>
            </a:r>
            <a:r>
              <a:rPr lang="nl-NL" i="1" dirty="0" err="1"/>
              <a:t>discovery</a:t>
            </a:r>
            <a:r>
              <a:rPr lang="nl-NL" i="1" dirty="0"/>
              <a:t> of the </a:t>
            </a:r>
            <a:r>
              <a:rPr lang="nl-NL" i="1" dirty="0" err="1"/>
              <a:t>law</a:t>
            </a:r>
            <a:r>
              <a:rPr lang="nl-NL" i="1" dirty="0"/>
              <a:t> of the </a:t>
            </a:r>
            <a:r>
              <a:rPr lang="nl-NL" i="1" dirty="0" err="1"/>
              <a:t>photoelectric</a:t>
            </a:r>
            <a:r>
              <a:rPr lang="nl-NL" i="1" dirty="0"/>
              <a:t> effect".</a:t>
            </a:r>
          </a:p>
          <a:p>
            <a:endParaRPr lang="nl-NL" b="1" baseline="30000" dirty="0" smtClean="0"/>
          </a:p>
          <a:p>
            <a:endParaRPr lang="nl-NL" b="1" baseline="30000" dirty="0"/>
          </a:p>
          <a:p>
            <a:endParaRPr lang="nl-NL" b="1" baseline="30000" dirty="0"/>
          </a:p>
          <a:p>
            <a:endParaRPr lang="nl-NL" dirty="0"/>
          </a:p>
        </p:txBody>
      </p:sp>
      <p:pic>
        <p:nvPicPr>
          <p:cNvPr id="8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Foto-elektrisch effect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0658" b="10658"/>
          <a:stretch>
            <a:fillRect/>
          </a:stretch>
        </p:blipFill>
        <p:spPr>
          <a:xfrm>
            <a:off x="5329680" y="4535286"/>
            <a:ext cx="3500298" cy="2106276"/>
          </a:xfrm>
        </p:spPr>
      </p:pic>
      <p:pic>
        <p:nvPicPr>
          <p:cNvPr id="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Observatie: licht is soms instaat elektronen te bevrijden uit een metaal</a:t>
            </a:r>
          </a:p>
          <a:p>
            <a:r>
              <a:rPr lang="nl-NL" dirty="0" smtClean="0"/>
              <a:t>Intensiteit van het licht?</a:t>
            </a:r>
          </a:p>
          <a:p>
            <a:r>
              <a:rPr lang="nl-NL" dirty="0" smtClean="0"/>
              <a:t>Golflengte van het licht? (E=h*f volgens </a:t>
            </a:r>
            <a:r>
              <a:rPr lang="nl-NL" dirty="0" err="1" smtClean="0"/>
              <a:t>planck</a:t>
            </a:r>
            <a:r>
              <a:rPr lang="nl-NL" dirty="0" smtClean="0"/>
              <a:t>)</a:t>
            </a:r>
          </a:p>
          <a:p>
            <a:r>
              <a:rPr lang="nl-NL" dirty="0" smtClean="0"/>
              <a:t>Een </a:t>
            </a:r>
            <a:r>
              <a:rPr lang="nl-NL" dirty="0"/>
              <a:t>experiment met onverwacht </a:t>
            </a:r>
            <a:r>
              <a:rPr lang="nl-NL" dirty="0" smtClean="0"/>
              <a:t>resultaat!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8" y="4568167"/>
            <a:ext cx="4378628" cy="24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67" y="3200616"/>
            <a:ext cx="4261601" cy="36573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het effect van de intensiteit?</a:t>
            </a:r>
          </a:p>
          <a:p>
            <a:r>
              <a:rPr lang="nl-NL" dirty="0" smtClean="0"/>
              <a:t>Licht van verschillende golflengtes?</a:t>
            </a:r>
          </a:p>
          <a:p>
            <a:r>
              <a:rPr lang="nl-NL" dirty="0" smtClean="0"/>
              <a:t>We gebruiken hiervoor een </a:t>
            </a:r>
            <a:r>
              <a:rPr lang="nl-NL" dirty="0" err="1" smtClean="0"/>
              <a:t>elektoscoop</a:t>
            </a:r>
            <a:endParaRPr lang="nl-NL" dirty="0" smtClean="0"/>
          </a:p>
          <a:p>
            <a:r>
              <a:rPr lang="nl-NL" dirty="0" smtClean="0"/>
              <a:t>Een staaf + doekje , voor de lading</a:t>
            </a:r>
            <a:endParaRPr lang="nl-NL" dirty="0"/>
          </a:p>
        </p:txBody>
      </p:sp>
      <p:pic>
        <p:nvPicPr>
          <p:cNvPr id="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67" y="3200616"/>
            <a:ext cx="4261601" cy="365738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Licht komt in pakketjes aan bij de elektronen</a:t>
            </a:r>
          </a:p>
          <a:p>
            <a:r>
              <a:rPr lang="nl-NL" dirty="0" smtClean="0"/>
              <a:t>Alleen op deze manier kunnen we dit experiment rijmen met de bestaande kennis</a:t>
            </a:r>
          </a:p>
          <a:p>
            <a:endParaRPr lang="nl-NL" dirty="0"/>
          </a:p>
          <a:p>
            <a:r>
              <a:rPr lang="nl-NL" b="1" dirty="0" smtClean="0"/>
              <a:t>Licht bestaat uit deeltjes!</a:t>
            </a:r>
            <a:endParaRPr lang="nl-NL" b="1" dirty="0"/>
          </a:p>
          <a:p>
            <a:endParaRPr lang="nl-NL" dirty="0"/>
          </a:p>
        </p:txBody>
      </p:sp>
      <p:pic>
        <p:nvPicPr>
          <p:cNvPr id="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 met tralie </a:t>
            </a:r>
            <a:endParaRPr lang="nl-NL" dirty="0"/>
          </a:p>
        </p:txBody>
      </p:sp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57199" y="2209800"/>
            <a:ext cx="721436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Golven vertonen interferentie</a:t>
            </a:r>
          </a:p>
          <a:p>
            <a:r>
              <a:rPr lang="nl-NL" dirty="0" smtClean="0"/>
              <a:t>Voorbeelden zijn geluidsgolven en golven in water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8" y="3730758"/>
            <a:ext cx="3280841" cy="2868280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/>
          <a:srcRect l="4674" r="4674"/>
          <a:stretch>
            <a:fillRect/>
          </a:stretch>
        </p:blipFill>
        <p:spPr>
          <a:xfrm>
            <a:off x="4280024" y="3730758"/>
            <a:ext cx="4441198" cy="2672456"/>
          </a:xfrm>
        </p:spPr>
      </p:pic>
    </p:spTree>
    <p:extLst>
      <p:ext uri="{BB962C8B-B14F-4D97-AF65-F5344CB8AC3E}">
        <p14:creationId xmlns:p14="http://schemas.microsoft.com/office/powerpoint/2010/main" val="264069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 met tralie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209800"/>
            <a:ext cx="7227325" cy="3916363"/>
          </a:xfrm>
        </p:spPr>
        <p:txBody>
          <a:bodyPr/>
          <a:lstStyle/>
          <a:p>
            <a:r>
              <a:rPr lang="nl-NL" dirty="0" smtClean="0"/>
              <a:t>Zal licht interferentie tonen ? </a:t>
            </a:r>
          </a:p>
          <a:p>
            <a:r>
              <a:rPr lang="nl-NL" dirty="0" smtClean="0"/>
              <a:t>Wat als licht een deeltje is ? Wat als licht een golf is?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07" y="3874430"/>
            <a:ext cx="4773964" cy="270688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026" y="4833319"/>
            <a:ext cx="92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 van Young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Licht is een golf ! </a:t>
            </a:r>
          </a:p>
          <a:p>
            <a:r>
              <a:rPr lang="nl-NL" dirty="0" smtClean="0"/>
              <a:t>Dit spreekt ons eerder gevonden resultaat tegen</a:t>
            </a:r>
          </a:p>
          <a:p>
            <a:endParaRPr lang="nl-NL" dirty="0"/>
          </a:p>
        </p:txBody>
      </p:sp>
      <p:pic>
        <p:nvPicPr>
          <p:cNvPr id="4" name="Afbeelding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7497" r="13152" b="5164"/>
          <a:stretch>
            <a:fillRect/>
          </a:stretch>
        </p:blipFill>
        <p:spPr bwMode="auto">
          <a:xfrm>
            <a:off x="4198630" y="3665122"/>
            <a:ext cx="4521142" cy="27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" y="149696"/>
            <a:ext cx="3081819" cy="764704"/>
          </a:xfrm>
          <a:prstGeom prst="rect">
            <a:avLst/>
          </a:prstGeom>
        </p:spPr>
      </p:pic>
      <p:pic>
        <p:nvPicPr>
          <p:cNvPr id="7" name="Afbeelding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1201" r="15041" b="6281"/>
          <a:stretch>
            <a:fillRect/>
          </a:stretch>
        </p:blipFill>
        <p:spPr bwMode="auto">
          <a:xfrm>
            <a:off x="313197" y="3694345"/>
            <a:ext cx="4104456" cy="27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6931" r="13004" b="33664"/>
          <a:stretch>
            <a:fillRect/>
          </a:stretch>
        </p:blipFill>
        <p:spPr bwMode="auto">
          <a:xfrm>
            <a:off x="2483842" y="3857221"/>
            <a:ext cx="13514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4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508</TotalTime>
  <Words>394</Words>
  <Application>Microsoft Macintosh PowerPoint</Application>
  <PresentationFormat>Diavoorstelling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Plaza</vt:lpstr>
      <vt:lpstr>Quantum-wereld</vt:lpstr>
      <vt:lpstr>Quantum-wereld in 6 experimenten</vt:lpstr>
      <vt:lpstr>Einstein</vt:lpstr>
      <vt:lpstr>Foto-elektrisch effect</vt:lpstr>
      <vt:lpstr>Aan de slag! </vt:lpstr>
      <vt:lpstr>Conclusie</vt:lpstr>
      <vt:lpstr>Experiment met tralie </vt:lpstr>
      <vt:lpstr>Experiment met tralie </vt:lpstr>
      <vt:lpstr>Experiment van Young</vt:lpstr>
      <vt:lpstr>De proef van Davisson en Germer</vt:lpstr>
      <vt:lpstr>Afstand tussen atomen meten!</vt:lpstr>
      <vt:lpstr>Deeltje in een doos</vt:lpstr>
      <vt:lpstr>Het begin van een nieuwe theorie</vt:lpstr>
      <vt:lpstr>Nog veel meer quantum!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wereld</dc:title>
  <dc:creator>Robbie Rens</dc:creator>
  <cp:lastModifiedBy>Robbie Rens</cp:lastModifiedBy>
  <cp:revision>23</cp:revision>
  <dcterms:created xsi:type="dcterms:W3CDTF">2014-11-12T00:15:59Z</dcterms:created>
  <dcterms:modified xsi:type="dcterms:W3CDTF">2015-01-13T16:48:26Z</dcterms:modified>
</cp:coreProperties>
</file>